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5" r:id="rId3"/>
    <p:sldId id="304" r:id="rId4"/>
    <p:sldId id="305" r:id="rId5"/>
    <p:sldId id="306" r:id="rId6"/>
    <p:sldId id="308" r:id="rId7"/>
    <p:sldId id="307" r:id="rId8"/>
    <p:sldId id="274" r:id="rId9"/>
    <p:sldId id="270" r:id="rId10"/>
    <p:sldId id="302" r:id="rId11"/>
    <p:sldId id="273" r:id="rId12"/>
    <p:sldId id="275" r:id="rId13"/>
    <p:sldId id="277" r:id="rId14"/>
    <p:sldId id="280" r:id="rId15"/>
    <p:sldId id="279" r:id="rId16"/>
    <p:sldId id="281" r:id="rId17"/>
    <p:sldId id="282" r:id="rId18"/>
    <p:sldId id="283" r:id="rId19"/>
    <p:sldId id="271" r:id="rId20"/>
    <p:sldId id="287" r:id="rId21"/>
    <p:sldId id="290" r:id="rId22"/>
    <p:sldId id="291" r:id="rId23"/>
    <p:sldId id="292" r:id="rId24"/>
    <p:sldId id="293" r:id="rId25"/>
    <p:sldId id="299" r:id="rId26"/>
    <p:sldId id="269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222"/>
    <a:srgbClr val="276224"/>
    <a:srgbClr val="2FCFBC"/>
    <a:srgbClr val="78E6B4"/>
    <a:srgbClr val="75E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24" autoAdjust="0"/>
  </p:normalViewPr>
  <p:slideViewPr>
    <p:cSldViewPr>
      <p:cViewPr>
        <p:scale>
          <a:sx n="64" d="100"/>
          <a:sy n="64" d="100"/>
        </p:scale>
        <p:origin x="-2142" y="-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CE214-3F2B-4714-B95B-FE8191DE731E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2FB93-0682-4FC4-9572-4F3F11F79B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110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F7E-0738-48B5-A091-3A7CF7EDD2FE}" type="datetimeFigureOut">
              <a:rPr lang="fr-BE" smtClean="0"/>
              <a:pPr/>
              <a:t>7/04/2016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F72E-FEAD-4692-BA35-E4138DAF2035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418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F7E-0738-48B5-A091-3A7CF7EDD2FE}" type="datetimeFigureOut">
              <a:rPr lang="fr-BE" smtClean="0"/>
              <a:pPr/>
              <a:t>7/04/2016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F72E-FEAD-4692-BA35-E4138DAF2035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832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F7E-0738-48B5-A091-3A7CF7EDD2FE}" type="datetimeFigureOut">
              <a:rPr lang="fr-BE" smtClean="0"/>
              <a:pPr/>
              <a:t>7/04/2016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F72E-FEAD-4692-BA35-E4138DAF2035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0395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F7E-0738-48B5-A091-3A7CF7EDD2FE}" type="datetimeFigureOut">
              <a:rPr lang="fr-BE" smtClean="0"/>
              <a:pPr/>
              <a:t>7/04/2016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F72E-FEAD-4692-BA35-E4138DAF2035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478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F7E-0738-48B5-A091-3A7CF7EDD2FE}" type="datetimeFigureOut">
              <a:rPr lang="fr-BE" smtClean="0"/>
              <a:pPr/>
              <a:t>7/04/2016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F72E-FEAD-4692-BA35-E4138DAF2035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757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F7E-0738-48B5-A091-3A7CF7EDD2FE}" type="datetimeFigureOut">
              <a:rPr lang="fr-BE" smtClean="0"/>
              <a:pPr/>
              <a:t>7/04/2016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F72E-FEAD-4692-BA35-E4138DAF2035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59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F7E-0738-48B5-A091-3A7CF7EDD2FE}" type="datetimeFigureOut">
              <a:rPr lang="fr-BE" smtClean="0"/>
              <a:pPr/>
              <a:t>7/04/2016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F72E-FEAD-4692-BA35-E4138DAF2035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212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F7E-0738-48B5-A091-3A7CF7EDD2FE}" type="datetimeFigureOut">
              <a:rPr lang="fr-BE" smtClean="0"/>
              <a:pPr/>
              <a:t>7/04/2016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F72E-FEAD-4692-BA35-E4138DAF2035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526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F7E-0738-48B5-A091-3A7CF7EDD2FE}" type="datetimeFigureOut">
              <a:rPr lang="fr-BE" smtClean="0"/>
              <a:pPr/>
              <a:t>7/04/2016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F72E-FEAD-4692-BA35-E4138DAF2035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437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F7E-0738-48B5-A091-3A7CF7EDD2FE}" type="datetimeFigureOut">
              <a:rPr lang="fr-BE" smtClean="0"/>
              <a:pPr/>
              <a:t>7/04/2016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F72E-FEAD-4692-BA35-E4138DAF2035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4812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8F7E-0738-48B5-A091-3A7CF7EDD2FE}" type="datetimeFigureOut">
              <a:rPr lang="fr-BE" smtClean="0"/>
              <a:pPr/>
              <a:t>7/04/2016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F72E-FEAD-4692-BA35-E4138DAF2035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51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FCFBC"/>
            </a:gs>
            <a:gs pos="39999">
              <a:srgbClr val="2FCFBC"/>
            </a:gs>
            <a:gs pos="70000">
              <a:srgbClr val="75E9D6"/>
            </a:gs>
            <a:gs pos="100000">
              <a:srgbClr val="75E9D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78F7E-0738-48B5-A091-3A7CF7EDD2FE}" type="datetimeFigureOut">
              <a:rPr lang="fr-BE" smtClean="0"/>
              <a:pPr/>
              <a:t>7/04/2016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4F72E-FEAD-4692-BA35-E4138DAF2035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9732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273"/>
          <a:stretch>
            <a:fillRect/>
          </a:stretch>
        </p:blipFill>
        <p:spPr>
          <a:xfrm>
            <a:off x="0" y="-27384"/>
            <a:ext cx="9180512" cy="68853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415" y="1988840"/>
            <a:ext cx="8919682" cy="295849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Тканевые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сфероиды как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основа технологии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биопечати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трехмерных органных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конструктов.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Печать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конструкта щитовидной железы мыши как частный случай применения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технологии.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5589240"/>
            <a:ext cx="3528392" cy="1015653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Елизавета Кудан,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к.х.н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Старший научный сотрудник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Bioprinting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Solutions</a:t>
            </a: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08680"/>
            <a:ext cx="2916936" cy="2324576"/>
          </a:xfrm>
          <a:prstGeom prst="rect">
            <a:avLst/>
          </a:prstGeom>
          <a:noFill/>
          <a:ln w="31750" cmpd="sng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" name="Picture 3" descr="Tech_Plat_V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55" y="1124744"/>
            <a:ext cx="5822439" cy="4636008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3" name="Rectangle 1"/>
          <p:cNvSpPr/>
          <p:nvPr/>
        </p:nvSpPr>
        <p:spPr>
          <a:xfrm>
            <a:off x="2987824" y="5909221"/>
            <a:ext cx="6055885" cy="400099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International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Journal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f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Bioprinting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v.2, issue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7" descr="matrix-07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2917162" cy="2187872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15" name="Picture 9" descr="Кадр - 1053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2" y="1124744"/>
            <a:ext cx="2453266" cy="1379962"/>
          </a:xfrm>
          <a:prstGeom prst="rect">
            <a:avLst/>
          </a:prstGeom>
          <a:ln w="25400" cmpd="sng">
            <a:solidFill>
              <a:schemeClr val="bg1"/>
            </a:solidFill>
          </a:ln>
        </p:spPr>
      </p:pic>
      <p:pic>
        <p:nvPicPr>
          <p:cNvPr id="16" name="Picture 10" descr="IMG_132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2" y="1124744"/>
            <a:ext cx="1487041" cy="991360"/>
          </a:xfrm>
          <a:prstGeom prst="rect">
            <a:avLst/>
          </a:prstGeom>
          <a:ln w="25400" cmpd="sng">
            <a:solidFill>
              <a:srgbClr val="FFFFFF"/>
            </a:solidFill>
          </a:ln>
        </p:spPr>
      </p:pic>
      <p:cxnSp>
        <p:nvCxnSpPr>
          <p:cNvPr id="19" name="Straight Arrow Connector 14"/>
          <p:cNvCxnSpPr/>
          <p:nvPr/>
        </p:nvCxnSpPr>
        <p:spPr>
          <a:xfrm>
            <a:off x="6084168" y="2342016"/>
            <a:ext cx="0" cy="438912"/>
          </a:xfrm>
          <a:prstGeom prst="straightConnector1">
            <a:avLst/>
          </a:prstGeom>
          <a:ln w="508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4"/>
          <p:cNvCxnSpPr/>
          <p:nvPr/>
        </p:nvCxnSpPr>
        <p:spPr>
          <a:xfrm>
            <a:off x="6156176" y="3861048"/>
            <a:ext cx="0" cy="438912"/>
          </a:xfrm>
          <a:prstGeom prst="straightConnector1">
            <a:avLst/>
          </a:prstGeom>
          <a:ln w="508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4"/>
          <p:cNvCxnSpPr/>
          <p:nvPr/>
        </p:nvCxnSpPr>
        <p:spPr>
          <a:xfrm>
            <a:off x="3995936" y="2865504"/>
            <a:ext cx="0" cy="347472"/>
          </a:xfrm>
          <a:prstGeom prst="straightConnector1">
            <a:avLst/>
          </a:prstGeom>
          <a:ln w="254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4"/>
          <p:cNvCxnSpPr/>
          <p:nvPr/>
        </p:nvCxnSpPr>
        <p:spPr>
          <a:xfrm>
            <a:off x="3995936" y="3513576"/>
            <a:ext cx="0" cy="347472"/>
          </a:xfrm>
          <a:prstGeom prst="straightConnector1">
            <a:avLst/>
          </a:prstGeom>
          <a:ln w="254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4"/>
          <p:cNvCxnSpPr/>
          <p:nvPr/>
        </p:nvCxnSpPr>
        <p:spPr>
          <a:xfrm>
            <a:off x="8172400" y="3140968"/>
            <a:ext cx="0" cy="347472"/>
          </a:xfrm>
          <a:prstGeom prst="straightConnector1">
            <a:avLst/>
          </a:prstGeom>
          <a:ln w="254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131840" y="1497558"/>
            <a:ext cx="172819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Бесклеточные коллагеновые заплатки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04348" y="22675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Кожа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6256" y="501317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Хрящ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513368"/>
            <a:ext cx="6090194" cy="6611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342863" indent="-342863" algn="ctr">
              <a:lnSpc>
                <a:spcPct val="150000"/>
              </a:lnSpc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Слияние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хондросфер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5085184"/>
            <a:ext cx="2546061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Co.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Германия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478695"/>
            <a:ext cx="5438574" cy="5118657"/>
          </a:xfrm>
          <a:prstGeom prst="rect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890" y="1268760"/>
            <a:ext cx="6130294" cy="32403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7148" y="601534"/>
            <a:ext cx="3266900" cy="52321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Щитовидная железа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thyroid arteries 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2" y="1313264"/>
            <a:ext cx="5190949" cy="52120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08104" y="842193"/>
            <a:ext cx="3528392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Фолликул – структурная и функциональная единица щитовидной железы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54" y="4215444"/>
            <a:ext cx="3272618" cy="23098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83" y="1818347"/>
            <a:ext cx="3240360" cy="228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sp>
        <p:nvSpPr>
          <p:cNvPr id="3" name="Can 3"/>
          <p:cNvSpPr/>
          <p:nvPr/>
        </p:nvSpPr>
        <p:spPr>
          <a:xfrm>
            <a:off x="755576" y="1500942"/>
            <a:ext cx="914400" cy="4520346"/>
          </a:xfrm>
          <a:prstGeom prst="can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4" name="Can 4"/>
          <p:cNvSpPr/>
          <p:nvPr/>
        </p:nvSpPr>
        <p:spPr>
          <a:xfrm>
            <a:off x="7113285" y="1500942"/>
            <a:ext cx="1486578" cy="4520346"/>
          </a:xfrm>
          <a:prstGeom prst="can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Can 5"/>
          <p:cNvSpPr/>
          <p:nvPr/>
        </p:nvSpPr>
        <p:spPr>
          <a:xfrm rot="5400000">
            <a:off x="2138705" y="1490805"/>
            <a:ext cx="423368" cy="1606016"/>
          </a:xfrm>
          <a:prstGeom prst="can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6" name="Can 6"/>
          <p:cNvSpPr/>
          <p:nvPr/>
        </p:nvSpPr>
        <p:spPr>
          <a:xfrm rot="5400000">
            <a:off x="2137070" y="4315752"/>
            <a:ext cx="423368" cy="1606016"/>
          </a:xfrm>
          <a:prstGeom prst="can">
            <a:avLst/>
          </a:prstGeom>
          <a:solidFill>
            <a:srgbClr val="FF0000"/>
          </a:solidFill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7" name="Can 7"/>
          <p:cNvSpPr/>
          <p:nvPr/>
        </p:nvSpPr>
        <p:spPr>
          <a:xfrm rot="16200000">
            <a:off x="5865758" y="1390887"/>
            <a:ext cx="741099" cy="2086601"/>
          </a:xfrm>
          <a:prstGeom prst="can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8" name="Can 9"/>
          <p:cNvSpPr/>
          <p:nvPr/>
        </p:nvSpPr>
        <p:spPr>
          <a:xfrm rot="16200000">
            <a:off x="5850636" y="3965577"/>
            <a:ext cx="741099" cy="2086601"/>
          </a:xfrm>
          <a:prstGeom prst="can">
            <a:avLst/>
          </a:prstGeom>
          <a:solidFill>
            <a:srgbClr val="3366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13"/>
          <p:cNvCxnSpPr/>
          <p:nvPr/>
        </p:nvCxnSpPr>
        <p:spPr>
          <a:xfrm flipV="1">
            <a:off x="1610695" y="5115414"/>
            <a:ext cx="574571" cy="30236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4"/>
          <p:cNvCxnSpPr/>
          <p:nvPr/>
        </p:nvCxnSpPr>
        <p:spPr>
          <a:xfrm flipV="1">
            <a:off x="6568950" y="2441648"/>
            <a:ext cx="574571" cy="30236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5"/>
          <p:cNvCxnSpPr/>
          <p:nvPr/>
        </p:nvCxnSpPr>
        <p:spPr>
          <a:xfrm flipV="1">
            <a:off x="1669980" y="2271971"/>
            <a:ext cx="574571" cy="30236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6"/>
          <p:cNvCxnSpPr/>
          <p:nvPr/>
        </p:nvCxnSpPr>
        <p:spPr>
          <a:xfrm flipV="1">
            <a:off x="6523586" y="4995688"/>
            <a:ext cx="574571" cy="30236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7"/>
          <p:cNvSpPr/>
          <p:nvPr/>
        </p:nvSpPr>
        <p:spPr>
          <a:xfrm>
            <a:off x="3338424" y="3292187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15" name="Oval 18"/>
          <p:cNvSpPr/>
          <p:nvPr/>
        </p:nvSpPr>
        <p:spPr>
          <a:xfrm>
            <a:off x="3570609" y="3530357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16" name="Oval 19"/>
          <p:cNvSpPr/>
          <p:nvPr/>
        </p:nvSpPr>
        <p:spPr>
          <a:xfrm>
            <a:off x="2893311" y="2489592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17" name="Oval 20"/>
          <p:cNvSpPr/>
          <p:nvPr/>
        </p:nvSpPr>
        <p:spPr>
          <a:xfrm>
            <a:off x="3121548" y="2683642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18" name="Oval 21"/>
          <p:cNvSpPr/>
          <p:nvPr/>
        </p:nvSpPr>
        <p:spPr>
          <a:xfrm>
            <a:off x="2815626" y="4157931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19" name="Oval 22"/>
          <p:cNvSpPr/>
          <p:nvPr/>
        </p:nvSpPr>
        <p:spPr>
          <a:xfrm>
            <a:off x="3084763" y="4384163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0" name="Oval 23"/>
          <p:cNvSpPr/>
          <p:nvPr/>
        </p:nvSpPr>
        <p:spPr>
          <a:xfrm>
            <a:off x="2424024" y="3292187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1" name="Oval 24"/>
          <p:cNvSpPr/>
          <p:nvPr/>
        </p:nvSpPr>
        <p:spPr>
          <a:xfrm>
            <a:off x="2653527" y="3530357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Oval 25"/>
          <p:cNvSpPr/>
          <p:nvPr/>
        </p:nvSpPr>
        <p:spPr>
          <a:xfrm>
            <a:off x="4228243" y="3319455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Oval 26"/>
          <p:cNvSpPr/>
          <p:nvPr/>
        </p:nvSpPr>
        <p:spPr>
          <a:xfrm>
            <a:off x="4459196" y="3530357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4" name="Oval 27"/>
          <p:cNvSpPr/>
          <p:nvPr/>
        </p:nvSpPr>
        <p:spPr>
          <a:xfrm>
            <a:off x="3859108" y="2470027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5" name="Oval 28"/>
          <p:cNvSpPr/>
          <p:nvPr/>
        </p:nvSpPr>
        <p:spPr>
          <a:xfrm>
            <a:off x="4097058" y="2685319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6" name="Oval 29"/>
          <p:cNvSpPr/>
          <p:nvPr/>
        </p:nvSpPr>
        <p:spPr>
          <a:xfrm>
            <a:off x="4175242" y="4966578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7" name="Oval 30"/>
          <p:cNvSpPr/>
          <p:nvPr/>
        </p:nvSpPr>
        <p:spPr>
          <a:xfrm>
            <a:off x="4404138" y="5188372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8" name="Oval 31"/>
          <p:cNvSpPr/>
          <p:nvPr/>
        </p:nvSpPr>
        <p:spPr>
          <a:xfrm>
            <a:off x="3730026" y="4131726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9" name="Oval 32"/>
          <p:cNvSpPr/>
          <p:nvPr/>
        </p:nvSpPr>
        <p:spPr>
          <a:xfrm>
            <a:off x="3965647" y="4384163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0" name="Oval 33"/>
          <p:cNvSpPr/>
          <p:nvPr/>
        </p:nvSpPr>
        <p:spPr>
          <a:xfrm>
            <a:off x="5143006" y="3350521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1" name="Oval 34"/>
          <p:cNvSpPr/>
          <p:nvPr/>
        </p:nvSpPr>
        <p:spPr>
          <a:xfrm>
            <a:off x="5385805" y="3578501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2" name="Oval 35"/>
          <p:cNvSpPr/>
          <p:nvPr/>
        </p:nvSpPr>
        <p:spPr>
          <a:xfrm>
            <a:off x="4315539" y="1665972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3" name="Oval 36"/>
          <p:cNvSpPr/>
          <p:nvPr/>
        </p:nvSpPr>
        <p:spPr>
          <a:xfrm>
            <a:off x="4541066" y="1870167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4" name="Oval 37"/>
          <p:cNvSpPr/>
          <p:nvPr/>
        </p:nvSpPr>
        <p:spPr>
          <a:xfrm>
            <a:off x="4625715" y="4144220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5" name="Oval 38"/>
          <p:cNvSpPr/>
          <p:nvPr/>
        </p:nvSpPr>
        <p:spPr>
          <a:xfrm>
            <a:off x="4863671" y="4384163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6" name="Oval 41"/>
          <p:cNvSpPr/>
          <p:nvPr/>
        </p:nvSpPr>
        <p:spPr>
          <a:xfrm>
            <a:off x="3358730" y="1667023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7" name="Oval 42"/>
          <p:cNvSpPr/>
          <p:nvPr/>
        </p:nvSpPr>
        <p:spPr>
          <a:xfrm>
            <a:off x="3613788" y="1901103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8" name="Oval 43"/>
          <p:cNvSpPr/>
          <p:nvPr/>
        </p:nvSpPr>
        <p:spPr>
          <a:xfrm>
            <a:off x="4815778" y="2465657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9" name="Oval 44"/>
          <p:cNvSpPr/>
          <p:nvPr/>
        </p:nvSpPr>
        <p:spPr>
          <a:xfrm>
            <a:off x="5034889" y="2685319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40" name="Oval 45"/>
          <p:cNvSpPr/>
          <p:nvPr/>
        </p:nvSpPr>
        <p:spPr>
          <a:xfrm>
            <a:off x="3272827" y="4966578"/>
            <a:ext cx="914400" cy="914400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41" name="Oval 46"/>
          <p:cNvSpPr/>
          <p:nvPr/>
        </p:nvSpPr>
        <p:spPr>
          <a:xfrm>
            <a:off x="3504896" y="5187444"/>
            <a:ext cx="438489" cy="44261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42" name="Down Arrow 57"/>
          <p:cNvSpPr/>
          <p:nvPr/>
        </p:nvSpPr>
        <p:spPr>
          <a:xfrm>
            <a:off x="959326" y="2943235"/>
            <a:ext cx="484633" cy="978408"/>
          </a:xfrm>
          <a:prstGeom prst="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43" name="Up Arrow 58"/>
          <p:cNvSpPr/>
          <p:nvPr/>
        </p:nvSpPr>
        <p:spPr>
          <a:xfrm>
            <a:off x="7627380" y="2762490"/>
            <a:ext cx="484633" cy="978408"/>
          </a:xfrm>
          <a:prstGeom prst="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121470" y="597150"/>
            <a:ext cx="4565332" cy="52321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Модель щитовидной железы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83" y="1772816"/>
            <a:ext cx="4906973" cy="39319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8795" y="1772816"/>
            <a:ext cx="3765693" cy="39319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67545" y="566819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Математическое моделирование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напечатанной щитовидной железы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5949280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Dr.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Sun Y and Dr. Wang Q from University of South Carolina</a:t>
            </a:r>
          </a:p>
          <a:p>
            <a:pPr algn="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Soft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Matterials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9, 2172-2186, 2013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1560" y="745550"/>
            <a:ext cx="7994861" cy="52321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Тканевые сфероиды из эмбриональных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эксплантов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5905" y="1658932"/>
            <a:ext cx="2729792" cy="205740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2164" y="1659632"/>
            <a:ext cx="1658959" cy="205740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2929" y="1659632"/>
            <a:ext cx="2240280" cy="2060033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-65195" y="2060848"/>
            <a:ext cx="1468843" cy="9233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Эксплант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щитовидной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железы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585" y="4683968"/>
            <a:ext cx="1247629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Аллантоис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1515" y="3773274"/>
            <a:ext cx="2405710" cy="2057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" name="Стрелка вправо 27"/>
          <p:cNvSpPr/>
          <p:nvPr/>
        </p:nvSpPr>
        <p:spPr>
          <a:xfrm>
            <a:off x="1445302" y="3963888"/>
            <a:ext cx="678426" cy="26547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ru-RU"/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7701" y="3779396"/>
            <a:ext cx="2447479" cy="2057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5497" y="3776279"/>
            <a:ext cx="2745777" cy="2057400"/>
          </a:xfrm>
          <a:prstGeom prst="rect">
            <a:avLst/>
          </a:prstGeom>
          <a:noFill/>
          <a:ln w="31750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3573209" y="1691526"/>
            <a:ext cx="1187805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E-</a:t>
            </a:r>
            <a:r>
              <a:rPr lang="en-US" dirty="0" err="1" smtClean="0">
                <a:solidFill>
                  <a:schemeClr val="bg1"/>
                </a:solidFill>
              </a:rPr>
              <a:t>cadherin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84168" y="3789040"/>
            <a:ext cx="866435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PECAM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56376" y="1848371"/>
            <a:ext cx="1140035" cy="132342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E-cad/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PECAM/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Ezrin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DAPI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80728"/>
            <a:ext cx="7362723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2285" y="4077072"/>
            <a:ext cx="2400115" cy="2016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87861" y="4829090"/>
            <a:ext cx="1145891" cy="400110"/>
          </a:xfrm>
          <a:prstGeom prst="rect">
            <a:avLst/>
          </a:prstGeom>
          <a:solidFill>
            <a:srgbClr val="2FCFBC"/>
          </a:solidFill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коллаген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314" y="1494081"/>
            <a:ext cx="5616624" cy="4208516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71800" y="601534"/>
            <a:ext cx="3671178" cy="52321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Васкуляризация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шаг 1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4125" y="2989411"/>
            <a:ext cx="2322371" cy="193898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PECAM 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зеленый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эндотелий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E-cadherin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красный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эпителий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1" y="1496589"/>
            <a:ext cx="2411760" cy="13234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 в культуре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слияние строительных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блоков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382506"/>
            <a:ext cx="2448272" cy="2278742"/>
          </a:xfrm>
          <a:prstGeom prst="rect">
            <a:avLst/>
          </a:prstGeom>
          <a:noFill/>
          <a:ln w="76200" cmpd="sng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867" y="1026408"/>
            <a:ext cx="3783070" cy="283464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3426" y="5574890"/>
            <a:ext cx="278144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4 days in culture, expansion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810" y="3906395"/>
            <a:ext cx="3783070" cy="283464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771800" y="476672"/>
            <a:ext cx="3671178" cy="52321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Васкуляризация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шаг 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832" y="1052736"/>
            <a:ext cx="865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Day 2</a:t>
            </a:r>
            <a:endParaRPr lang="ru-RU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6296" y="3789040"/>
            <a:ext cx="7328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day4</a:t>
            </a:r>
            <a:endParaRPr lang="ru-RU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3234" y="1012260"/>
            <a:ext cx="4965672" cy="374441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039242"/>
            <a:ext cx="3600400" cy="2702126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8028384" y="1052736"/>
            <a:ext cx="865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Day 4</a:t>
            </a:r>
            <a:endParaRPr lang="ru-RU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pic>
        <p:nvPicPr>
          <p:cNvPr id="5" name="Picture 9" descr="bioprinter_side_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08" y="1241595"/>
            <a:ext cx="3632692" cy="20433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10" descr="bioprinter_side_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7" y="1233593"/>
            <a:ext cx="3646918" cy="20513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5" descr="bioprinter-russia-3D-Bioprinting-Solutions-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4" y="3362036"/>
            <a:ext cx="4852972" cy="32353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6" descr="IMG_1365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305049" y="3766450"/>
            <a:ext cx="3235316" cy="24264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55576" y="1160228"/>
            <a:ext cx="370594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sz="2400" b="1" dirty="0" err="1"/>
              <a:t>A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99992" y="1169938"/>
            <a:ext cx="357770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sz="2400" b="1" dirty="0" err="1" smtClean="0"/>
              <a:t>B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3296019"/>
            <a:ext cx="348152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ru-RU" sz="2400" b="1" dirty="0" err="1" smtClean="0"/>
              <a:t>C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77566" y="3356992"/>
            <a:ext cx="378610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661" y="548680"/>
            <a:ext cx="7730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Мультифункциональный 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биопринтер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Фабион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20688"/>
            <a:ext cx="8640960" cy="168795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342863" indent="-342863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Тканевые сфероиды как строительные блоки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863" indent="-342863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Сфероиды способны сливаться друг с другом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863" indent="-342863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Сфероиды распластываются на адгезивной поверхности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36911"/>
            <a:ext cx="4228882" cy="338455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409" y="2452757"/>
            <a:ext cx="3488582" cy="35687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6232732"/>
            <a:ext cx="6096000" cy="369322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Mironov et al. Trends in Biotechnology, v. 21, n.4 , 2003 </a:t>
            </a: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12776"/>
            <a:ext cx="5120640" cy="3419627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Temp_Schemati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6"/>
            <a:ext cx="3762778" cy="30243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16024" y="548680"/>
            <a:ext cx="892797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Система охлаждения/нагревания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биопринтера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Фабион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763688" y="5013177"/>
            <a:ext cx="6696744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Шприц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от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4°C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комнатной температуры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Платформа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от комнатной температуры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150°C</a:t>
            </a: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86047" y="1770637"/>
            <a:ext cx="8606433" cy="4178643"/>
            <a:chOff x="430063" y="1412776"/>
            <a:chExt cx="8606433" cy="4178643"/>
          </a:xfrm>
        </p:grpSpPr>
        <p:sp>
          <p:nvSpPr>
            <p:cNvPr id="4" name="Chord 2"/>
            <p:cNvSpPr/>
            <p:nvPr/>
          </p:nvSpPr>
          <p:spPr>
            <a:xfrm rot="15041542" flipH="1">
              <a:off x="686700" y="2822000"/>
              <a:ext cx="878256" cy="1391529"/>
            </a:xfrm>
            <a:prstGeom prst="chord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1585568" y="3689405"/>
              <a:ext cx="1492694" cy="18278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Donut 5"/>
            <p:cNvSpPr/>
            <p:nvPr/>
          </p:nvSpPr>
          <p:spPr>
            <a:xfrm>
              <a:off x="592099" y="3422727"/>
              <a:ext cx="196261" cy="182844"/>
            </a:xfrm>
            <a:prstGeom prst="donu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Cloud 6"/>
            <p:cNvSpPr/>
            <p:nvPr/>
          </p:nvSpPr>
          <p:spPr>
            <a:xfrm>
              <a:off x="835267" y="3389411"/>
              <a:ext cx="324280" cy="243179"/>
            </a:xfrm>
            <a:prstGeom prst="cloud">
              <a:avLst/>
            </a:prstGeom>
            <a:solidFill>
              <a:srgbClr val="FFFF00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8" name="Chord 7"/>
            <p:cNvSpPr/>
            <p:nvPr/>
          </p:nvSpPr>
          <p:spPr>
            <a:xfrm rot="15041542" flipH="1">
              <a:off x="3768908" y="3549436"/>
              <a:ext cx="878256" cy="1391529"/>
            </a:xfrm>
            <a:prstGeom prst="chord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8"/>
            <p:cNvCxnSpPr/>
            <p:nvPr/>
          </p:nvCxnSpPr>
          <p:spPr>
            <a:xfrm flipV="1">
              <a:off x="4667775" y="4427581"/>
              <a:ext cx="1492694" cy="18278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Donut 9"/>
            <p:cNvSpPr/>
            <p:nvPr/>
          </p:nvSpPr>
          <p:spPr>
            <a:xfrm>
              <a:off x="3674307" y="4177182"/>
              <a:ext cx="196261" cy="182844"/>
            </a:xfrm>
            <a:prstGeom prst="donu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Summing Junction 10"/>
            <p:cNvSpPr/>
            <p:nvPr/>
          </p:nvSpPr>
          <p:spPr>
            <a:xfrm>
              <a:off x="3927199" y="4133115"/>
              <a:ext cx="297252" cy="290670"/>
            </a:xfrm>
            <a:prstGeom prst="flowChartSummingJunction">
              <a:avLst/>
            </a:prstGeom>
            <a:solidFill>
              <a:schemeClr val="accent6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13" name="Lightning Bolt 11"/>
            <p:cNvSpPr/>
            <p:nvPr/>
          </p:nvSpPr>
          <p:spPr>
            <a:xfrm>
              <a:off x="3157123" y="3021506"/>
              <a:ext cx="542582" cy="914400"/>
            </a:xfrm>
            <a:prstGeom prst="lightningBol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48985" y="2802588"/>
              <a:ext cx="1257055" cy="707876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sz="4000" b="1" dirty="0" smtClean="0"/>
                <a:t>I-131</a:t>
              </a:r>
              <a:endParaRPr lang="en-US" sz="4000" b="1" dirty="0"/>
            </a:p>
          </p:txBody>
        </p:sp>
        <p:pic>
          <p:nvPicPr>
            <p:cNvPr id="15" name="Picture 14" descr="радиация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628" y="2856485"/>
              <a:ext cx="1197262" cy="794981"/>
            </a:xfrm>
            <a:prstGeom prst="rect">
              <a:avLst/>
            </a:prstGeom>
          </p:spPr>
        </p:pic>
        <p:sp>
          <p:nvSpPr>
            <p:cNvPr id="16" name="Chord 15"/>
            <p:cNvSpPr/>
            <p:nvPr/>
          </p:nvSpPr>
          <p:spPr>
            <a:xfrm rot="15041542" flipH="1">
              <a:off x="6644935" y="4456526"/>
              <a:ext cx="878256" cy="1391529"/>
            </a:xfrm>
            <a:prstGeom prst="chord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7543802" y="5321415"/>
              <a:ext cx="1492694" cy="18278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onut 17"/>
            <p:cNvSpPr/>
            <p:nvPr/>
          </p:nvSpPr>
          <p:spPr>
            <a:xfrm>
              <a:off x="6497961" y="5054737"/>
              <a:ext cx="196261" cy="182844"/>
            </a:xfrm>
            <a:prstGeom prst="donu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loud 18"/>
            <p:cNvSpPr/>
            <p:nvPr/>
          </p:nvSpPr>
          <p:spPr>
            <a:xfrm>
              <a:off x="7175157" y="4811562"/>
              <a:ext cx="324280" cy="243179"/>
            </a:xfrm>
            <a:prstGeom prst="cloud">
              <a:avLst/>
            </a:prstGeom>
            <a:solidFill>
              <a:srgbClr val="FFFF00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20" name="Summing Junction 19"/>
            <p:cNvSpPr/>
            <p:nvPr/>
          </p:nvSpPr>
          <p:spPr>
            <a:xfrm>
              <a:off x="6812905" y="5009519"/>
              <a:ext cx="297252" cy="290670"/>
            </a:xfrm>
            <a:prstGeom prst="flowChartSummingJunction">
              <a:avLst/>
            </a:prstGeom>
            <a:solidFill>
              <a:srgbClr val="F79646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7499434" y="4375291"/>
              <a:ext cx="907990" cy="43627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loud 21"/>
            <p:cNvSpPr/>
            <p:nvPr/>
          </p:nvSpPr>
          <p:spPr>
            <a:xfrm>
              <a:off x="8399707" y="4162018"/>
              <a:ext cx="324280" cy="243179"/>
            </a:xfrm>
            <a:prstGeom prst="cloud">
              <a:avLst/>
            </a:prstGeom>
            <a:solidFill>
              <a:srgbClr val="FFFF00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23" name="Bent Arrow 1"/>
            <p:cNvSpPr/>
            <p:nvPr/>
          </p:nvSpPr>
          <p:spPr>
            <a:xfrm flipV="1">
              <a:off x="1225606" y="3873485"/>
              <a:ext cx="1758487" cy="611364"/>
            </a:xfrm>
            <a:prstGeom prst="ben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Bent Arrow 22"/>
            <p:cNvSpPr/>
            <p:nvPr/>
          </p:nvSpPr>
          <p:spPr>
            <a:xfrm flipV="1">
              <a:off x="4295271" y="4590417"/>
              <a:ext cx="1758487" cy="611364"/>
            </a:xfrm>
            <a:prstGeom prst="ben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Down Arrow 23"/>
            <p:cNvSpPr/>
            <p:nvPr/>
          </p:nvSpPr>
          <p:spPr>
            <a:xfrm>
              <a:off x="4693532" y="2076449"/>
              <a:ext cx="182880" cy="612648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1518" y="1908171"/>
              <a:ext cx="1680248" cy="923320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sz="5400" b="1" dirty="0" smtClean="0">
                  <a:solidFill>
                    <a:srgbClr val="0000FF"/>
                  </a:solidFill>
                </a:rPr>
                <a:t>T4=N</a:t>
              </a:r>
              <a:endParaRPr lang="en-US" sz="5400" b="1" dirty="0">
                <a:solidFill>
                  <a:srgbClr val="0000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53791" y="1412776"/>
              <a:ext cx="1283110" cy="1569650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en-US" sz="5400" b="1" dirty="0" smtClean="0">
                  <a:solidFill>
                    <a:srgbClr val="0000FF"/>
                  </a:solidFill>
                </a:rPr>
                <a:t>T4=</a:t>
              </a:r>
              <a:r>
                <a:rPr lang="en-US" sz="9600" b="1" dirty="0" smtClean="0">
                  <a:solidFill>
                    <a:srgbClr val="0000FF"/>
                  </a:solidFill>
                </a:rPr>
                <a:t> </a:t>
              </a:r>
              <a:endParaRPr lang="en-US" sz="9600" b="1" dirty="0">
                <a:solidFill>
                  <a:srgbClr val="0000FF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14728" y="3558530"/>
              <a:ext cx="1380486" cy="923320"/>
            </a:xfrm>
            <a:prstGeom prst="rect">
              <a:avLst/>
            </a:prstGeom>
            <a:noFill/>
          </p:spPr>
          <p:txBody>
            <a:bodyPr wrap="none" lIns="91430" tIns="45715" rIns="91430" bIns="45715" rtlCol="0">
              <a:spAutoFit/>
            </a:bodyPr>
            <a:lstStyle/>
            <a:p>
              <a:r>
                <a:rPr lang="en-US" sz="5400" b="1" dirty="0" smtClean="0">
                  <a:solidFill>
                    <a:srgbClr val="0000FF"/>
                  </a:solidFill>
                </a:rPr>
                <a:t>T4= </a:t>
              </a:r>
              <a:endParaRPr lang="en-US" sz="5400" b="1" dirty="0">
                <a:solidFill>
                  <a:srgbClr val="0000FF"/>
                </a:solidFill>
              </a:endParaRPr>
            </a:p>
          </p:txBody>
        </p:sp>
        <p:sp>
          <p:nvSpPr>
            <p:cNvPr id="29" name="Down Arrow 23"/>
            <p:cNvSpPr/>
            <p:nvPr/>
          </p:nvSpPr>
          <p:spPr>
            <a:xfrm flipV="1">
              <a:off x="7544887" y="3684029"/>
              <a:ext cx="182700" cy="609599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02508" y="548680"/>
            <a:ext cx="8538984" cy="954097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Эксперимент по проверке функциональности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напечатанных конструктов щитовидной железы мыши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5829" y="1939635"/>
            <a:ext cx="2975275" cy="3182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78" y="1935325"/>
            <a:ext cx="2926080" cy="31853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916832"/>
            <a:ext cx="2975275" cy="3182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504" y="674703"/>
            <a:ext cx="8977745" cy="52321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Изменение уровня Т4 у мышей в процессе эксперимента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9" y="2072139"/>
            <a:ext cx="2927195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060848"/>
            <a:ext cx="3000375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4066" y="2060848"/>
            <a:ext cx="3000375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504" y="602695"/>
            <a:ext cx="8977745" cy="95409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Изменение температуры тела мышей в процессе эксперимента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115398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histology</a:t>
            </a:r>
            <a:endParaRPr lang="ru-RU" dirty="0"/>
          </a:p>
        </p:txBody>
      </p:sp>
      <p:pic>
        <p:nvPicPr>
          <p:cNvPr id="4" name="Picture 3" descr="1- PB06015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15" y="777954"/>
            <a:ext cx="3909778" cy="2932333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5" name="Picture 4" descr="4- PB06015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88" y="776738"/>
            <a:ext cx="3899581" cy="2924687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6" name="Picture 5" descr="5- ст.15-9861, 10х  DSCN188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15" y="3737027"/>
            <a:ext cx="3909778" cy="2932333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7" name="Picture 6" descr="8- ст.15-9861, 20х (в паренх.) DSCN188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93" y="3737027"/>
            <a:ext cx="3909777" cy="2932333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8" name="Right Arrow 7"/>
          <p:cNvSpPr/>
          <p:nvPr/>
        </p:nvSpPr>
        <p:spPr>
          <a:xfrm>
            <a:off x="2487580" y="1598429"/>
            <a:ext cx="674975" cy="30456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nknow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862" y="764704"/>
            <a:ext cx="1102578" cy="837617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pic>
        <p:nvPicPr>
          <p:cNvPr id="3" name="Picture 4" descr="we 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1" y="861241"/>
            <a:ext cx="5029200" cy="3349447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178640"/>
            <a:ext cx="6845800" cy="2448272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2572" y="620687"/>
            <a:ext cx="3849908" cy="25246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273"/>
          <a:stretch>
            <a:fillRect/>
          </a:stretch>
        </p:blipFill>
        <p:spPr>
          <a:xfrm>
            <a:off x="0" y="0"/>
            <a:ext cx="9180512" cy="6885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821" y="2663990"/>
            <a:ext cx="4868235" cy="39528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07821" y="1338427"/>
            <a:ext cx="7886700" cy="1325563"/>
          </a:xfrm>
          <a:prstGeom prst="rect">
            <a:avLst/>
          </a:prstGeom>
        </p:spPr>
        <p:txBody>
          <a:bodyPr vert="horz" lIns="91430" tIns="45715" rIns="91430" bIns="4571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висячей капли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59" y="1336820"/>
            <a:ext cx="2983371" cy="238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25" y="1340768"/>
            <a:ext cx="3467859" cy="238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058" y="3937817"/>
            <a:ext cx="4741737" cy="237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5924" y="6337185"/>
            <a:ext cx="3018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www.3dbiomatrix.com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5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9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70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агарозных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12-256 Small Spheroi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42" y="1411245"/>
            <a:ext cx="2594010" cy="230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3096"/>
            <a:ext cx="734481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3687415"/>
            <a:ext cx="3074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www.microtissues.com</a:t>
            </a:r>
            <a:endParaRPr lang="ru-RU" sz="24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381628"/>
            <a:ext cx="2520279" cy="230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 descr="template.jpg"/>
          <p:cNvPicPr>
            <a:picLocks noChangeAspect="1"/>
          </p:cNvPicPr>
          <p:nvPr/>
        </p:nvPicPr>
        <p:blipFill>
          <a:blip r:embed="rId5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2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13792"/>
            <a:ext cx="8784976" cy="1143000"/>
          </a:xfrm>
        </p:spPr>
        <p:txBody>
          <a:bodyPr>
            <a:noAutofit/>
          </a:bodyPr>
          <a:lstStyle/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плашек с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неадгезивным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покрытием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92521"/>
            <a:ext cx="8255918" cy="200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499983"/>
            <a:ext cx="2880319" cy="2462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99984"/>
            <a:ext cx="3373861" cy="246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template.jpg"/>
          <p:cNvPicPr>
            <a:picLocks noChangeAspect="1"/>
          </p:cNvPicPr>
          <p:nvPr/>
        </p:nvPicPr>
        <p:blipFill>
          <a:blip r:embed="rId5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17330" y="3975447"/>
            <a:ext cx="4306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http://www.corning.com/media/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148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сфероидов зависит от первоначальной концентрации клеток в суспензии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ekudan@invitro.ru\Desktop\Article_spheroids\Fig1b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8712874" cy="173052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kudan@invitro.ru\Desktop\Article_spheroids\Fig1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215760"/>
            <a:ext cx="8748464" cy="216556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template.jpg"/>
          <p:cNvPicPr>
            <a:picLocks noChangeAspect="1"/>
          </p:cNvPicPr>
          <p:nvPr/>
        </p:nvPicPr>
        <p:blipFill>
          <a:blip r:embed="rId4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3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диаметров сфероидов со временем в зависимости от типа клеток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50183"/>
            <a:ext cx="5832648" cy="4675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 descr="template.jpg"/>
          <p:cNvPicPr>
            <a:picLocks noChangeAspect="1"/>
          </p:cNvPicPr>
          <p:nvPr/>
        </p:nvPicPr>
        <p:blipFill>
          <a:blip r:embed="rId3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548680"/>
            <a:ext cx="8028384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Сфероиды, сформированные из разных типов клеток,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сохраняют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специфические свойства ткани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496" y="1807436"/>
            <a:ext cx="9217024" cy="4725484"/>
            <a:chOff x="35496" y="1496978"/>
            <a:chExt cx="9217024" cy="472548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2277968"/>
              <a:ext cx="4505250" cy="3383280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chemeClr val="bg1"/>
              </a:outerShdw>
            </a:effec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2276872"/>
              <a:ext cx="4495591" cy="3383280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155185" y="1522257"/>
              <a:ext cx="26308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Сфероиды из первичных</a:t>
              </a:r>
            </a:p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фибробластов человека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11760" y="5822352"/>
              <a:ext cx="1543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 err="1" smtClean="0">
                  <a:latin typeface="Times New Roman" pitchFamily="18" charset="0"/>
                  <a:cs typeface="Times New Roman" pitchFamily="18" charset="0"/>
                </a:rPr>
                <a:t>Остеосферы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6110" y="5775426"/>
              <a:ext cx="1712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 err="1" smtClean="0">
                  <a:latin typeface="Times New Roman" pitchFamily="18" charset="0"/>
                  <a:cs typeface="Times New Roman" pitchFamily="18" charset="0"/>
                </a:rPr>
                <a:t>Хондросферы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072" y="1496978"/>
              <a:ext cx="19726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Эпителиальные </a:t>
              </a:r>
            </a:p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сфероиды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81155" y="5750140"/>
              <a:ext cx="1543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 err="1" smtClean="0">
                  <a:latin typeface="Times New Roman" pitchFamily="18" charset="0"/>
                  <a:cs typeface="Times New Roman" pitchFamily="18" charset="0"/>
                </a:rPr>
                <a:t>Остеосферы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64699" y="5787616"/>
              <a:ext cx="1712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 err="1" smtClean="0">
                  <a:latin typeface="Times New Roman" pitchFamily="18" charset="0"/>
                  <a:cs typeface="Times New Roman" pitchFamily="18" charset="0"/>
                </a:rPr>
                <a:t>Хондросферы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21672" y="1556792"/>
              <a:ext cx="26308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Сфероиды из первичных</a:t>
              </a:r>
            </a:p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фибробластов человека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6016" y="1556792"/>
              <a:ext cx="19726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Эпителиальные </a:t>
              </a:r>
            </a:p>
            <a:p>
              <a:pPr algn="ctr"/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сфероиды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template.jpg"/>
          <p:cNvPicPr>
            <a:picLocks noChangeAspect="1"/>
          </p:cNvPicPr>
          <p:nvPr/>
        </p:nvPicPr>
        <p:blipFill>
          <a:blip r:embed="rId2" cstate="print"/>
          <a:srcRect r="4654" b="91634"/>
          <a:stretch>
            <a:fillRect/>
          </a:stretch>
        </p:blipFill>
        <p:spPr>
          <a:xfrm>
            <a:off x="0" y="-27384"/>
            <a:ext cx="9144000" cy="576064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6217920" cy="2387795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568" y="3501008"/>
            <a:ext cx="6217920" cy="3108219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88224" y="1131232"/>
            <a:ext cx="2495048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342863" indent="-342863" algn="ctr">
              <a:lnSpc>
                <a:spcPct val="150000"/>
              </a:lnSpc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СЛИЯНИЕ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3739108"/>
            <a:ext cx="2746569" cy="55398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РАСПЛАСТЫВАНИЕ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matrix-07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25144"/>
            <a:ext cx="2496277" cy="187220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16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9686</TotalTime>
  <Words>314</Words>
  <Application>Microsoft Office PowerPoint</Application>
  <PresentationFormat>Экран (4:3)</PresentationFormat>
  <Paragraphs>88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Thème Office</vt:lpstr>
      <vt:lpstr>Презентация PowerPoint</vt:lpstr>
      <vt:lpstr>Презентация PowerPoint</vt:lpstr>
      <vt:lpstr>Метод висячей капли</vt:lpstr>
      <vt:lpstr>Использование агарозных форм</vt:lpstr>
      <vt:lpstr>Использование плашек с неадгезивным покрытием</vt:lpstr>
      <vt:lpstr>Диаметр сфероидов зависит от первоначальной концентрации клеток в суспензии</vt:lpstr>
      <vt:lpstr>Изменение диаметров сфероидов со временем в зависимости от типа клеток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Université catholique de Louvain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SIWS</dc:creator>
  <cp:lastModifiedBy>Елизавета Кудан</cp:lastModifiedBy>
  <cp:revision>116</cp:revision>
  <dcterms:created xsi:type="dcterms:W3CDTF">2014-10-28T09:06:01Z</dcterms:created>
  <dcterms:modified xsi:type="dcterms:W3CDTF">2016-04-07T11:01:41Z</dcterms:modified>
</cp:coreProperties>
</file>